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92" r:id="rId3"/>
    <p:sldId id="257" r:id="rId4"/>
    <p:sldId id="265" r:id="rId5"/>
    <p:sldId id="282" r:id="rId6"/>
    <p:sldId id="263" r:id="rId7"/>
    <p:sldId id="294" r:id="rId8"/>
    <p:sldId id="296" r:id="rId9"/>
    <p:sldId id="295" r:id="rId10"/>
    <p:sldId id="258" r:id="rId11"/>
    <p:sldId id="290" r:id="rId12"/>
    <p:sldId id="297" r:id="rId13"/>
    <p:sldId id="291" r:id="rId14"/>
    <p:sldId id="299" r:id="rId15"/>
    <p:sldId id="284" r:id="rId16"/>
    <p:sldId id="300" r:id="rId17"/>
    <p:sldId id="298" r:id="rId18"/>
    <p:sldId id="266" r:id="rId19"/>
    <p:sldId id="301" r:id="rId20"/>
    <p:sldId id="302" r:id="rId21"/>
    <p:sldId id="283" r:id="rId22"/>
    <p:sldId id="286" r:id="rId23"/>
    <p:sldId id="293" r:id="rId24"/>
    <p:sldId id="259" r:id="rId25"/>
    <p:sldId id="267" r:id="rId26"/>
    <p:sldId id="285" r:id="rId27"/>
    <p:sldId id="260" r:id="rId28"/>
    <p:sldId id="269" r:id="rId29"/>
    <p:sldId id="268" r:id="rId30"/>
    <p:sldId id="289" r:id="rId31"/>
    <p:sldId id="270" r:id="rId32"/>
    <p:sldId id="261" r:id="rId33"/>
    <p:sldId id="271" r:id="rId34"/>
    <p:sldId id="272" r:id="rId35"/>
    <p:sldId id="273" r:id="rId36"/>
    <p:sldId id="274" r:id="rId37"/>
    <p:sldId id="288" r:id="rId38"/>
    <p:sldId id="262" r:id="rId39"/>
    <p:sldId id="275" r:id="rId40"/>
    <p:sldId id="276" r:id="rId41"/>
    <p:sldId id="277" r:id="rId42"/>
    <p:sldId id="264" r:id="rId43"/>
    <p:sldId id="278" r:id="rId44"/>
    <p:sldId id="279" r:id="rId45"/>
    <p:sldId id="287" r:id="rId46"/>
    <p:sldId id="281" r:id="rId47"/>
    <p:sldId id="28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F35FEC-5B77-4C6B-B4A4-377513DA1D47}">
          <p14:sldIdLst>
            <p14:sldId id="256"/>
            <p14:sldId id="292"/>
          </p14:sldIdLst>
        </p14:section>
        <p14:section name="Datasets" id="{299D4F19-7147-49EB-9ED5-CAAAB115DD78}">
          <p14:sldIdLst>
            <p14:sldId id="257"/>
          </p14:sldIdLst>
        </p14:section>
        <p14:section name="ILSVRC" id="{D6755EFA-226C-4084-A138-46A56D2193D5}">
          <p14:sldIdLst>
            <p14:sldId id="265"/>
            <p14:sldId id="282"/>
            <p14:sldId id="263"/>
          </p14:sldIdLst>
        </p14:section>
        <p14:section name="Vanilla CNN" id="{F0D9226C-7A60-4FAD-A7BD-DBE832FE72D5}">
          <p14:sldIdLst>
            <p14:sldId id="294"/>
            <p14:sldId id="296"/>
            <p14:sldId id="295"/>
            <p14:sldId id="258"/>
            <p14:sldId id="290"/>
            <p14:sldId id="297"/>
            <p14:sldId id="291"/>
            <p14:sldId id="299"/>
            <p14:sldId id="284"/>
            <p14:sldId id="300"/>
            <p14:sldId id="298"/>
            <p14:sldId id="266"/>
            <p14:sldId id="301"/>
            <p14:sldId id="302"/>
            <p14:sldId id="283"/>
            <p14:sldId id="286"/>
            <p14:sldId id="293"/>
          </p14:sldIdLst>
        </p14:section>
        <p14:section name="InceptionNet" id="{D7F254A8-8484-4118-BEF7-0ABD2A17A905}">
          <p14:sldIdLst>
            <p14:sldId id="259"/>
            <p14:sldId id="267"/>
            <p14:sldId id="285"/>
          </p14:sldIdLst>
        </p14:section>
        <p14:section name="Residulal Net" id="{AD342401-F5F3-46EB-BC58-8098C7D5A3C0}">
          <p14:sldIdLst>
            <p14:sldId id="260"/>
            <p14:sldId id="269"/>
            <p14:sldId id="268"/>
            <p14:sldId id="289"/>
            <p14:sldId id="270"/>
          </p14:sldIdLst>
        </p14:section>
        <p14:section name="DenseNet" id="{25A9B183-7597-489B-A787-2DFF093C6F6C}">
          <p14:sldIdLst>
            <p14:sldId id="261"/>
            <p14:sldId id="271"/>
            <p14:sldId id="272"/>
            <p14:sldId id="273"/>
            <p14:sldId id="274"/>
            <p14:sldId id="288"/>
          </p14:sldIdLst>
        </p14:section>
        <p14:section name="MobileNet" id="{74A14BF3-DEDF-4EDD-8A08-6B6028EFE774}">
          <p14:sldIdLst>
            <p14:sldId id="262"/>
            <p14:sldId id="275"/>
            <p14:sldId id="276"/>
            <p14:sldId id="277"/>
            <p14:sldId id="264"/>
            <p14:sldId id="278"/>
            <p14:sldId id="279"/>
            <p14:sldId id="287"/>
          </p14:sldIdLst>
        </p14:section>
        <p14:section name="EfficientNet" id="{673AEADD-B6CA-4D99-BC5A-67120EFA8F14}">
          <p14:sldIdLst>
            <p14:sldId id="281"/>
          </p14:sldIdLst>
        </p14:section>
        <p14:section name="Conclusion" id="{21211AE4-B2A7-4539-8A9A-6CE27BEED741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1" autoAdjust="0"/>
    <p:restoredTop sz="94660"/>
  </p:normalViewPr>
  <p:slideViewPr>
    <p:cSldViewPr snapToGrid="0">
      <p:cViewPr>
        <p:scale>
          <a:sx n="100" d="100"/>
          <a:sy n="100" d="100"/>
        </p:scale>
        <p:origin x="102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074A-6D46-4933-BDA7-0494932E382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FB58-29F5-4ACC-90AE-FCA9F256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6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DAFDA7-088B-4965-B3C4-4D8C1EBC3BA0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14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18C09-39B6-4078-B5BF-5892A0DD052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2E45-5439-4B0C-8AFB-9017923EBC6C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9BE927-8077-477C-99B2-864056C3E0CE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7974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5A4A-E6FA-42EE-9EAF-734C6A96D5EF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A983-5EF8-4B03-9604-D0A7CE1B97B4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E40-4B78-47E7-9ACE-985ED95292B0}" type="datetime1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778-D5F4-4AE9-A74E-FD250359B091}" type="datetime1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CD76168-FA3A-4B66-A919-6C76EFCEDA06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041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4AF1E50-0465-4258-86B4-4ADF4E35172E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1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73D88B-71B2-4E4F-ABDC-14686D86879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96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sota/image-classification-on-imagene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P3?src=hashtag_click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twitter.com/hashtag/MNIST?src=hashtag_cli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LeNet?src=hashtag_click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livebook.manning.com/book/grokking-deep-learning-for-computer-vision/chapter-5/v-3/19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twitter.com/julsimon/status/9234337461787320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Computer</a:t>
            </a:r>
            <a:br>
              <a:rPr lang="en-US" sz="5400" dirty="0"/>
            </a:br>
            <a:r>
              <a:rPr lang="en-US" sz="5400" dirty="0"/>
              <a:t>Vision</a:t>
            </a:r>
            <a:br>
              <a:rPr lang="en-US" sz="5400" dirty="0"/>
            </a:br>
            <a:r>
              <a:rPr lang="en-US" sz="5400" dirty="0" err="1"/>
              <a:t>SOTa</a:t>
            </a:r>
            <a:r>
              <a:rPr lang="en-US" sz="5400" dirty="0"/>
              <a:t>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architectures and more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EBCA-6CFE-43D5-A0FF-2F6F2A3BE376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4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594E9-2DE8-45C3-BA23-8CDC82DE225A}"/>
              </a:ext>
            </a:extLst>
          </p:cNvPr>
          <p:cNvGrpSpPr/>
          <p:nvPr/>
        </p:nvGrpSpPr>
        <p:grpSpPr>
          <a:xfrm>
            <a:off x="5164667" y="2091267"/>
            <a:ext cx="6460067" cy="4162746"/>
            <a:chOff x="4563532" y="1845231"/>
            <a:chExt cx="6866468" cy="44087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1845231"/>
              <a:ext cx="6121400" cy="30475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532" y="4892795"/>
              <a:ext cx="6866468" cy="13612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6AF44-0BAC-4B11-B543-2855AB90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3532" y="3073400"/>
              <a:ext cx="745068" cy="18193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BE3A5E-E750-4E89-8BD1-037502B3D60A}"/>
              </a:ext>
            </a:extLst>
          </p:cNvPr>
          <p:cNvGrpSpPr/>
          <p:nvPr/>
        </p:nvGrpSpPr>
        <p:grpSpPr>
          <a:xfrm>
            <a:off x="1196010" y="3250895"/>
            <a:ext cx="3968657" cy="3003119"/>
            <a:chOff x="1196010" y="3250895"/>
            <a:chExt cx="3968657" cy="3003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DF2D72-8F34-4874-B87D-0444D136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010" y="3250898"/>
              <a:ext cx="3968657" cy="300311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960B4-38CC-4A0F-B046-EA6FE0C2BC73}"/>
                </a:ext>
              </a:extLst>
            </p:cNvPr>
            <p:cNvSpPr/>
            <p:nvPr/>
          </p:nvSpPr>
          <p:spPr>
            <a:xfrm>
              <a:off x="4673600" y="3250895"/>
              <a:ext cx="491067" cy="43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3AC67CF-4DD0-4E8A-9B1C-C24C02B77E81}"/>
              </a:ext>
            </a:extLst>
          </p:cNvPr>
          <p:cNvSpPr txBox="1">
            <a:spLocks/>
          </p:cNvSpPr>
          <p:nvPr/>
        </p:nvSpPr>
        <p:spPr>
          <a:xfrm>
            <a:off x="1308672" y="1266235"/>
            <a:ext cx="5675602" cy="165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 layers — 5 convolutional and 3 fully-connected</a:t>
            </a:r>
          </a:p>
          <a:p>
            <a:r>
              <a:rPr lang="en-US" dirty="0"/>
              <a:t>First CNN based winner of ILSVRC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0421C-C432-4657-9E7B-254BC1FE3E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16" y="316390"/>
            <a:ext cx="2335918" cy="1313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2CAC-C794-4B7E-85E2-98FC2E21570F}"/>
              </a:ext>
            </a:extLst>
          </p:cNvPr>
          <p:cNvSpPr txBox="1"/>
          <p:nvPr/>
        </p:nvSpPr>
        <p:spPr>
          <a:xfrm>
            <a:off x="9901975" y="1737331"/>
            <a:ext cx="1190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Alex </a:t>
            </a:r>
            <a:r>
              <a:rPr lang="en-US" sz="1200" dirty="0" err="1"/>
              <a:t>Krizhevsky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7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817926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127969"/>
            <a:ext cx="10086882" cy="4602062"/>
          </a:xfrm>
        </p:spPr>
        <p:txBody>
          <a:bodyPr>
            <a:noAutofit/>
          </a:bodyPr>
          <a:lstStyle/>
          <a:p>
            <a:r>
              <a:rPr lang="en-US" sz="1600" b="1" dirty="0"/>
              <a:t> Novel features of </a:t>
            </a:r>
            <a:r>
              <a:rPr lang="en-US" sz="1600" b="1" dirty="0" err="1"/>
              <a:t>AlexNet</a:t>
            </a:r>
            <a:r>
              <a:rPr lang="en-US" sz="1600" b="1" dirty="0"/>
              <a:t> and Details training configuration</a:t>
            </a:r>
            <a:endParaRPr lang="en-US" sz="1600" dirty="0"/>
          </a:p>
          <a:p>
            <a:pPr lvl="1"/>
            <a:r>
              <a:rPr lang="en-US" sz="1400" dirty="0"/>
              <a:t>First use of </a:t>
            </a:r>
            <a:r>
              <a:rPr lang="en-US" sz="1400" dirty="0" err="1"/>
              <a:t>ReLU</a:t>
            </a:r>
            <a:r>
              <a:rPr lang="en-US" sz="1400" dirty="0"/>
              <a:t> activation function</a:t>
            </a:r>
          </a:p>
          <a:p>
            <a:pPr lvl="1"/>
            <a:r>
              <a:rPr lang="en-US" sz="1400" dirty="0"/>
              <a:t>Local Response </a:t>
            </a:r>
            <a:r>
              <a:rPr lang="en-US" sz="1400" dirty="0" err="1"/>
              <a:t>Normalisation</a:t>
            </a:r>
            <a:r>
              <a:rPr lang="en-US" sz="1400" dirty="0"/>
              <a:t> layer (nowadays, Batch Norm instead)</a:t>
            </a:r>
          </a:p>
          <a:p>
            <a:pPr lvl="1"/>
            <a:r>
              <a:rPr lang="en-US" sz="1400" dirty="0"/>
              <a:t>Overlapping Pooling</a:t>
            </a:r>
          </a:p>
          <a:p>
            <a:pPr lvl="1"/>
            <a:r>
              <a:rPr lang="en-US" sz="1400" dirty="0"/>
              <a:t>Heavy Data Augmentation</a:t>
            </a:r>
          </a:p>
          <a:p>
            <a:pPr lvl="1"/>
            <a:r>
              <a:rPr lang="en-US" sz="1400" dirty="0"/>
              <a:t>Dropout 0.5</a:t>
            </a:r>
          </a:p>
          <a:p>
            <a:pPr lvl="1"/>
            <a:r>
              <a:rPr lang="en-US" sz="1400" dirty="0"/>
              <a:t>Batch size: 128</a:t>
            </a:r>
          </a:p>
          <a:p>
            <a:pPr lvl="1"/>
            <a:r>
              <a:rPr lang="en-US" sz="1400" dirty="0"/>
              <a:t>SGD Momentum 0.9</a:t>
            </a:r>
          </a:p>
          <a:p>
            <a:pPr lvl="1"/>
            <a:r>
              <a:rPr lang="en-US" sz="1400" dirty="0"/>
              <a:t>Learning rate 1e-2, reduced by 10 manually when </a:t>
            </a:r>
            <a:r>
              <a:rPr lang="en-US" sz="1400" dirty="0" err="1"/>
              <a:t>val</a:t>
            </a:r>
            <a:r>
              <a:rPr lang="en-US" sz="1400" dirty="0"/>
              <a:t>-accuracy plateaus</a:t>
            </a:r>
          </a:p>
          <a:p>
            <a:pPr lvl="1"/>
            <a:r>
              <a:rPr lang="en-US" sz="1400" dirty="0"/>
              <a:t>L2 weight decay 5e-4</a:t>
            </a:r>
          </a:p>
          <a:p>
            <a:pPr lvl="1"/>
            <a:r>
              <a:rPr lang="en-US" sz="1400" dirty="0"/>
              <a:t>Initialize weights in each layer from a N(0, 0.01^2) distribution and bias of constant 1 (except layer 1, 3 constant 0) to provide </a:t>
            </a:r>
            <a:r>
              <a:rPr lang="en-US" sz="1400" dirty="0" err="1"/>
              <a:t>ReLUs</a:t>
            </a:r>
            <a:r>
              <a:rPr lang="en-US" sz="1400" dirty="0"/>
              <a:t> with positive input</a:t>
            </a:r>
          </a:p>
          <a:p>
            <a:pPr lvl="1"/>
            <a:r>
              <a:rPr lang="en-US" sz="1400" dirty="0"/>
              <a:t>Trained on GTX 580 GPU with only 3GB of memory. Network spread across 2 GPUs, half the neurons (feature maps) on each GPU. Took 5-6 days to train.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684C-59F1-490C-8A92-1E69BC5D3CF8}"/>
              </a:ext>
            </a:extLst>
          </p:cNvPr>
          <p:cNvSpPr txBox="1"/>
          <p:nvPr/>
        </p:nvSpPr>
        <p:spPr>
          <a:xfrm>
            <a:off x="1346199" y="5799666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8BE28-4C78-4A78-8F44-27B5A1580DBD}"/>
              </a:ext>
            </a:extLst>
          </p:cNvPr>
          <p:cNvSpPr/>
          <p:nvPr/>
        </p:nvSpPr>
        <p:spPr>
          <a:xfrm>
            <a:off x="1346199" y="60368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Alex et al - ImageNet Classification with Deep Convolutional Neural Networks, 2012</a:t>
            </a:r>
          </a:p>
        </p:txBody>
      </p:sp>
    </p:spTree>
    <p:extLst>
      <p:ext uri="{BB962C8B-B14F-4D97-AF65-F5344CB8AC3E}">
        <p14:creationId xmlns:p14="http://schemas.microsoft.com/office/powerpoint/2010/main" val="297790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56817" y="1282271"/>
            <a:ext cx="5885722" cy="3593591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(Rectified Linear Unit) Non-linearity</a:t>
            </a:r>
          </a:p>
          <a:p>
            <a:pPr lvl="1"/>
            <a:r>
              <a:rPr lang="en-US" dirty="0"/>
              <a:t>Faster training with gradient based optimizer</a:t>
            </a:r>
          </a:p>
          <a:p>
            <a:pPr lvl="1"/>
            <a:r>
              <a:rPr lang="en-US" dirty="0"/>
              <a:t>Faster feed-forward prediction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51678" y="600636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7570" y="2644809"/>
            <a:ext cx="3249430" cy="3137924"/>
            <a:chOff x="1957570" y="2644809"/>
            <a:chExt cx="2819398" cy="26066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7ADA26-32F4-405A-BC58-F247BC99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570" y="2644809"/>
              <a:ext cx="2819398" cy="17941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DDC82-6B5B-4C9B-B457-2119ED665EBA}"/>
                </a:ext>
              </a:extLst>
            </p:cNvPr>
            <p:cNvSpPr txBox="1"/>
            <p:nvPr/>
          </p:nvSpPr>
          <p:spPr>
            <a:xfrm>
              <a:off x="2273285" y="4627266"/>
              <a:ext cx="24080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What is the gradient of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ReLU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on x?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95F956-9FAD-4B26-8D74-455340027F92}"/>
                </a:ext>
              </a:extLst>
            </p:cNvPr>
            <p:cNvSpPr/>
            <p:nvPr/>
          </p:nvSpPr>
          <p:spPr>
            <a:xfrm>
              <a:off x="2641047" y="4974467"/>
              <a:ext cx="1672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for x&gt;0 and 0 for x&lt;0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4805C-6BDD-4763-B6B8-A82BA4D3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637" y="1282271"/>
            <a:ext cx="3119437" cy="2540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4CDC8B-F225-4776-89A7-EF387F5C7558}"/>
              </a:ext>
            </a:extLst>
          </p:cNvPr>
          <p:cNvSpPr/>
          <p:nvPr/>
        </p:nvSpPr>
        <p:spPr>
          <a:xfrm>
            <a:off x="6273799" y="4209730"/>
            <a:ext cx="5562600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four-layer convolutional neural network with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line) reaches a 25% training error rate on CIFAR-10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 times faster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an equivalent network with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tanh neurons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(dashed line). </a:t>
            </a:r>
          </a:p>
        </p:txBody>
      </p:sp>
    </p:spTree>
    <p:extLst>
      <p:ext uri="{BB962C8B-B14F-4D97-AF65-F5344CB8AC3E}">
        <p14:creationId xmlns:p14="http://schemas.microsoft.com/office/powerpoint/2010/main" val="115512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90259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129870"/>
            <a:ext cx="10491589" cy="1985989"/>
          </a:xfrm>
        </p:spPr>
        <p:txBody>
          <a:bodyPr>
            <a:normAutofit/>
          </a:bodyPr>
          <a:lstStyle/>
          <a:p>
            <a:r>
              <a:rPr lang="en-US" b="1" dirty="0"/>
              <a:t>Dropout regularization technique</a:t>
            </a:r>
          </a:p>
          <a:p>
            <a:pPr lvl="1"/>
            <a:r>
              <a:rPr lang="en-US" dirty="0"/>
              <a:t>In each forward pass of training time, randomly set some neurons to zero</a:t>
            </a:r>
          </a:p>
          <a:p>
            <a:pPr lvl="1"/>
            <a:r>
              <a:rPr lang="en-US" dirty="0"/>
              <a:t>Probability of dropping is a </a:t>
            </a:r>
            <a:r>
              <a:rPr lang="en-US" dirty="0" err="1"/>
              <a:t>hyperparameter</a:t>
            </a:r>
            <a:r>
              <a:rPr lang="en-US" dirty="0"/>
              <a:t>; 0.5 is common</a:t>
            </a:r>
          </a:p>
          <a:p>
            <a:pPr lvl="1"/>
            <a:r>
              <a:rPr lang="en-US" dirty="0"/>
              <a:t>Use all neurons in test time but multiply their output by dropping probability</a:t>
            </a:r>
          </a:p>
          <a:p>
            <a:pPr lvl="1"/>
            <a:r>
              <a:rPr lang="en-US" dirty="0"/>
              <a:t>Roughly double the number of iterations require to converge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68610" y="58063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  <a:p>
            <a:r>
              <a:rPr lang="en-US" sz="1000" dirty="0"/>
              <a:t>CS231n Stanford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48" y="3115859"/>
            <a:ext cx="5022452" cy="264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268610" y="3366613"/>
            <a:ext cx="4310923" cy="192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Dropout like training a large ensemble of models that share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binary mask (1-0 mask for a layer) is one model	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FC layer with 4096 units has 2^4096 ~ 10^1233 possible masks! Only ~ 10^82 atoms in the universe...</a:t>
            </a:r>
          </a:p>
        </p:txBody>
      </p:sp>
    </p:spTree>
    <p:extLst>
      <p:ext uri="{BB962C8B-B14F-4D97-AF65-F5344CB8AC3E}">
        <p14:creationId xmlns:p14="http://schemas.microsoft.com/office/powerpoint/2010/main" val="229639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3593591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Image translations: </a:t>
            </a:r>
            <a:r>
              <a:rPr lang="en-US" dirty="0"/>
              <a:t>extract tin random 224x224 patches from the 256x256 images and training on these extracted patches. This </a:t>
            </a:r>
            <a:r>
              <a:rPr lang="en-US" b="1" dirty="0"/>
              <a:t>increases the size of the training set by a factor of 2048</a:t>
            </a:r>
            <a:r>
              <a:rPr lang="en-US" dirty="0"/>
              <a:t>, though the resulting training examples are highly interdependent.</a:t>
            </a:r>
          </a:p>
          <a:p>
            <a:pPr lvl="1"/>
            <a:r>
              <a:rPr lang="en-US" b="1" dirty="0"/>
              <a:t>Image reflections</a:t>
            </a:r>
            <a:r>
              <a:rPr lang="en-US" dirty="0"/>
              <a:t>: horizontally flip the extracted of previous step.</a:t>
            </a:r>
          </a:p>
          <a:p>
            <a:pPr lvl="1"/>
            <a:r>
              <a:rPr lang="en-US" dirty="0"/>
              <a:t>This is the reason why the network input are 224x224x3 dims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29FD6-9118-4F63-9D60-850A9F1C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11" y="3734574"/>
            <a:ext cx="1535094" cy="23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501900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Extract 224x224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35D16-6F22-4285-B20A-4878D6B5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90" y="3734575"/>
            <a:ext cx="4278710" cy="233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1405A-63BD-44EA-B65D-7E267A8893B4}"/>
              </a:ext>
            </a:extLst>
          </p:cNvPr>
          <p:cNvSpPr txBox="1"/>
          <p:nvPr/>
        </p:nvSpPr>
        <p:spPr>
          <a:xfrm>
            <a:off x="7382933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Horizontally flips</a:t>
            </a:r>
          </a:p>
        </p:txBody>
      </p:sp>
    </p:spTree>
    <p:extLst>
      <p:ext uri="{BB962C8B-B14F-4D97-AF65-F5344CB8AC3E}">
        <p14:creationId xmlns:p14="http://schemas.microsoft.com/office/powerpoint/2010/main" val="18593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299204"/>
            <a:ext cx="5563989" cy="1200843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Color offset: </a:t>
            </a:r>
            <a:r>
              <a:rPr lang="en-US" dirty="0"/>
              <a:t>randomly offset RGB channels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616200" y="5304880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Randomize contrast and brightness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3E18F-F133-47FE-B6A6-D246B0F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640401"/>
            <a:ext cx="4381500" cy="2524125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C2BA9E3-5062-4A9B-9E50-417814B187E9}"/>
              </a:ext>
            </a:extLst>
          </p:cNvPr>
          <p:cNvSpPr txBox="1">
            <a:spLocks/>
          </p:cNvSpPr>
          <p:nvPr/>
        </p:nvSpPr>
        <p:spPr>
          <a:xfrm>
            <a:off x="6484077" y="1299204"/>
            <a:ext cx="5563989" cy="2093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Take away: to do Data augmentation, we can random mix/combine: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A8E15-4AC9-4384-855B-8D0CFD48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7" y="3465596"/>
            <a:ext cx="4854517" cy="2346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CAE021-ABA5-4353-AE3D-0B54C2B86F9C}"/>
              </a:ext>
            </a:extLst>
          </p:cNvPr>
          <p:cNvSpPr txBox="1"/>
          <p:nvPr/>
        </p:nvSpPr>
        <p:spPr>
          <a:xfrm>
            <a:off x="8051800" y="5963193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Automatic Data Augmentation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DAF8-CD2B-4AA4-A2A1-BB45CB01D621}"/>
              </a:ext>
            </a:extLst>
          </p:cNvPr>
          <p:cNvSpPr/>
          <p:nvPr/>
        </p:nvSpPr>
        <p:spPr>
          <a:xfrm>
            <a:off x="1099596" y="5793221"/>
            <a:ext cx="524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scheme reduces the top-1 error rate by over 1%.</a:t>
            </a:r>
          </a:p>
        </p:txBody>
      </p:sp>
    </p:spTree>
    <p:extLst>
      <p:ext uri="{BB962C8B-B14F-4D97-AF65-F5344CB8AC3E}">
        <p14:creationId xmlns:p14="http://schemas.microsoft.com/office/powerpoint/2010/main" val="38485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099666"/>
            <a:ext cx="10178322" cy="4709710"/>
          </a:xfrm>
        </p:spPr>
        <p:txBody>
          <a:bodyPr/>
          <a:lstStyle/>
          <a:p>
            <a:r>
              <a:rPr lang="en-US" b="1" dirty="0"/>
              <a:t>Implementation and results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85849" y="6029883"/>
            <a:ext cx="5705475" cy="345796"/>
          </a:xfrm>
        </p:spPr>
        <p:txBody>
          <a:bodyPr/>
          <a:lstStyle/>
          <a:p>
            <a:r>
              <a:rPr lang="en-US" dirty="0"/>
              <a:t>Alex et al - ImageNet Classification with Deep Convolutional Neural Networks, 2012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A3D65-5D02-4021-8CB3-E28FB1BB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64" y="190506"/>
            <a:ext cx="3862136" cy="6012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28533-CD1A-4076-A1F2-59BC80C0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23" y="1690656"/>
            <a:ext cx="3169014" cy="171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4B1A8-FE2E-48C8-A7B6-C34EF966A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22" y="3361190"/>
            <a:ext cx="5166954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4709710"/>
          </a:xfrm>
        </p:spPr>
        <p:txBody>
          <a:bodyPr/>
          <a:lstStyle/>
          <a:p>
            <a:r>
              <a:rPr lang="en-US" b="1" dirty="0"/>
              <a:t>Discussion</a:t>
            </a:r>
          </a:p>
          <a:p>
            <a:pPr lvl="1"/>
            <a:r>
              <a:rPr lang="en-US" dirty="0"/>
              <a:t>First CNN model winner, outperformed all the prior competitors.</a:t>
            </a:r>
          </a:p>
          <a:p>
            <a:pPr lvl="1"/>
            <a:r>
              <a:rPr lang="en-US" dirty="0"/>
              <a:t>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filter. Efficient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1"/>
            <a:r>
              <a:rPr lang="en-US" dirty="0"/>
              <a:t>Perform </a:t>
            </a:r>
            <a:r>
              <a:rPr lang="en-US" dirty="0" err="1"/>
              <a:t>sota</a:t>
            </a:r>
            <a:r>
              <a:rPr lang="en-US" dirty="0"/>
              <a:t> overfitting reduce methods in a single model:</a:t>
            </a:r>
          </a:p>
          <a:p>
            <a:pPr lvl="2"/>
            <a:r>
              <a:rPr lang="en-US" dirty="0"/>
              <a:t>Data Augmentation method can reduce overfitting, allow using more complicated model</a:t>
            </a:r>
          </a:p>
          <a:p>
            <a:pPr lvl="2"/>
            <a:r>
              <a:rPr lang="en-US" dirty="0"/>
              <a:t>Efficient Dropout regularization layer</a:t>
            </a:r>
          </a:p>
          <a:p>
            <a:pPr lvl="1"/>
            <a:r>
              <a:rPr lang="en-US" dirty="0"/>
              <a:t>Show that large, deep convolutional neural network is capable of achieving record-breaking results on a highly challenging dataset using purely supervised learning</a:t>
            </a:r>
          </a:p>
          <a:p>
            <a:pPr lvl="1"/>
            <a:r>
              <a:rPr lang="en-US" dirty="0"/>
              <a:t>Blow up the application of Deep Learning and CNN architectures in Computer Vision tasks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Zisserman, 2014</a:t>
            </a:r>
          </a:p>
          <a:p>
            <a:r>
              <a:rPr lang="en-US" dirty="0"/>
              <a:t>The expansion of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4A0D-AE0D-4A8D-813B-FEF457B7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535946"/>
            <a:ext cx="4819649" cy="5575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D8CDE-FA9F-4A68-833D-C083D973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846043"/>
            <a:ext cx="4819649" cy="3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b="1" dirty="0"/>
              <a:t>Why use smaller filter?</a:t>
            </a:r>
          </a:p>
          <a:p>
            <a:r>
              <a:rPr lang="en-US" dirty="0"/>
              <a:t>Stack of three 3x3 conv (stride 1) layers has same </a:t>
            </a:r>
            <a:r>
              <a:rPr lang="en-US" b="1" dirty="0"/>
              <a:t>effective receptive field</a:t>
            </a:r>
            <a:r>
              <a:rPr lang="en-US" dirty="0"/>
              <a:t> as one 7x7 conv layer</a:t>
            </a:r>
          </a:p>
          <a:p>
            <a:r>
              <a:rPr lang="en-US" dirty="0"/>
              <a:t>But deeper -&gt; more non-linearities; And fewer params 3x(3x3xC) &lt; 7x7xC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BDAB4-0378-413A-B104-D8F96204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973378"/>
            <a:ext cx="6934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E715-48DC-4611-9A61-B9BD536A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9948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550-3E3F-4C03-86A8-7D39473F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2333"/>
            <a:ext cx="10178322" cy="4567259"/>
          </a:xfrm>
        </p:spPr>
        <p:txBody>
          <a:bodyPr/>
          <a:lstStyle/>
          <a:p>
            <a:r>
              <a:rPr lang="en-US" dirty="0"/>
              <a:t>ImageNet dataset</a:t>
            </a:r>
          </a:p>
          <a:p>
            <a:r>
              <a:rPr lang="en-US" dirty="0"/>
              <a:t>ImageNet Challenge</a:t>
            </a:r>
          </a:p>
          <a:p>
            <a:r>
              <a:rPr lang="en-US" dirty="0"/>
              <a:t>Vanilla CNN – the first CNN based winner</a:t>
            </a:r>
          </a:p>
          <a:p>
            <a:r>
              <a:rPr lang="en-US" dirty="0"/>
              <a:t>Inception Net</a:t>
            </a:r>
          </a:p>
          <a:p>
            <a:r>
              <a:rPr lang="en-US" dirty="0"/>
              <a:t>Residual Net</a:t>
            </a:r>
          </a:p>
          <a:p>
            <a:r>
              <a:rPr lang="en-US" dirty="0"/>
              <a:t>Inception - Residual Net</a:t>
            </a:r>
          </a:p>
          <a:p>
            <a:r>
              <a:rPr lang="en-US" dirty="0" err="1"/>
              <a:t>DenseNet</a:t>
            </a:r>
            <a:endParaRPr lang="en-US" dirty="0"/>
          </a:p>
          <a:p>
            <a:r>
              <a:rPr lang="en-US" dirty="0" err="1"/>
              <a:t>MobileNet</a:t>
            </a:r>
            <a:endParaRPr lang="en-US" dirty="0"/>
          </a:p>
          <a:p>
            <a:r>
              <a:rPr lang="en-US" dirty="0" err="1"/>
              <a:t>EfficientNet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880C-6F33-4F07-BD23-01F41A37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D6B1-30F9-452E-B14D-3A1F427C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3497-FF0A-4F4B-ACF2-9F25F98B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446034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Details Configuration and novel features</a:t>
            </a:r>
          </a:p>
          <a:p>
            <a:pPr lvl="1"/>
            <a:r>
              <a:rPr lang="en-US" dirty="0"/>
              <a:t>Conv block with smaller filter (3x3) produce more non-linearities, extract features better and less params (than Alex net Conv layer)</a:t>
            </a:r>
          </a:p>
          <a:p>
            <a:pPr lvl="1"/>
            <a:r>
              <a:rPr lang="en-US" dirty="0"/>
              <a:t>Deeper network: 16-19 layers with 5 Conv block consist of 13 conv layers (</a:t>
            </a:r>
            <a:r>
              <a:rPr lang="en-US" dirty="0" err="1"/>
              <a:t>AlexNet</a:t>
            </a:r>
            <a:r>
              <a:rPr lang="en-US" dirty="0"/>
              <a:t> have 8 layers with 3 Conv block)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 function from </a:t>
            </a:r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No Local Response </a:t>
            </a:r>
            <a:r>
              <a:rPr lang="en-US" dirty="0" err="1"/>
              <a:t>Normalisation</a:t>
            </a:r>
            <a:r>
              <a:rPr lang="en-US" dirty="0"/>
              <a:t> (LRN) </a:t>
            </a:r>
          </a:p>
          <a:p>
            <a:pPr lvl="1"/>
            <a:r>
              <a:rPr lang="en-US" dirty="0"/>
              <a:t>One of the biggest (number of params) network</a:t>
            </a:r>
          </a:p>
          <a:p>
            <a:pPr lvl="1"/>
            <a:r>
              <a:rPr lang="en-US" dirty="0"/>
              <a:t>19 layers version produce slightly better results</a:t>
            </a:r>
          </a:p>
          <a:p>
            <a:pPr lvl="1"/>
            <a:r>
              <a:rPr lang="en-US" dirty="0"/>
              <a:t>Similar training procedure as Alex in 2012</a:t>
            </a:r>
          </a:p>
          <a:p>
            <a:pPr lvl="1"/>
            <a:r>
              <a:rPr lang="en-US" dirty="0"/>
              <a:t>Shaping a common architecture: deeper network with multi Conv block - [Conv+ ~ Max Pooling]+</a:t>
            </a:r>
          </a:p>
          <a:p>
            <a:pPr lvl="1"/>
            <a:r>
              <a:rPr lang="en-US" dirty="0"/>
              <a:t>Consolidate the theory of deeper network can perform better results on the same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947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989438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Where is the heavy computation?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D2F60-1228-4B7E-98DB-1DDD4924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495418"/>
            <a:ext cx="8982075" cy="4723265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8D1033EB-63F2-4AB1-979A-BCC05836B6C2}"/>
              </a:ext>
            </a:extLst>
          </p:cNvPr>
          <p:cNvSpPr txBox="1">
            <a:spLocks/>
          </p:cNvSpPr>
          <p:nvPr/>
        </p:nvSpPr>
        <p:spPr>
          <a:xfrm>
            <a:off x="6340839" y="816540"/>
            <a:ext cx="5705475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Slides taken from CS231n –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2460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3"/>
            <a:ext cx="4850854" cy="1898468"/>
          </a:xfrm>
        </p:spPr>
        <p:txBody>
          <a:bodyPr>
            <a:normAutofit/>
          </a:bodyPr>
          <a:lstStyle/>
          <a:p>
            <a:r>
              <a:rPr lang="en-US" b="1" dirty="0"/>
              <a:t>Implementation and results</a:t>
            </a:r>
          </a:p>
          <a:p>
            <a:pPr lvl="1"/>
            <a:r>
              <a:rPr lang="en-US" b="1" dirty="0"/>
              <a:t>Implement of  VGG-16 on </a:t>
            </a:r>
            <a:r>
              <a:rPr lang="en-US" b="1"/>
              <a:t>Keras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7C04-6BA0-44C9-9172-968FE025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034" y="0"/>
            <a:ext cx="3836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Vanilla </a:t>
            </a:r>
            <a:r>
              <a:rPr lang="en-US" dirty="0" err="1"/>
              <a:t>cnn</a:t>
            </a:r>
            <a:r>
              <a:rPr lang="en-US" dirty="0"/>
              <a:t> 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3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BB55122-F851-4599-91A8-74BD2097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58" y="2626891"/>
            <a:ext cx="51462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 (google net)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6137546" cy="3593591"/>
          </a:xfrm>
        </p:spPr>
        <p:txBody>
          <a:bodyPr>
            <a:normAutofit/>
          </a:bodyPr>
          <a:lstStyle/>
          <a:p>
            <a:r>
              <a:rPr lang="en-US" sz="1600" dirty="0"/>
              <a:t>Inception module with parallel filters, network within network</a:t>
            </a:r>
          </a:p>
          <a:p>
            <a:r>
              <a:rPr lang="en-US" sz="1600" dirty="0"/>
              <a:t>Use 1x1 </a:t>
            </a:r>
            <a:r>
              <a:rPr lang="en-US" sz="1600" dirty="0" err="1"/>
              <a:t>Conv</a:t>
            </a:r>
            <a:r>
              <a:rPr lang="en-US" sz="1600" dirty="0"/>
              <a:t> layers for dimension reductions</a:t>
            </a:r>
          </a:p>
          <a:p>
            <a:r>
              <a:rPr lang="en-US" sz="1600" dirty="0"/>
              <a:t>Output size = Input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99433" y="2650626"/>
            <a:ext cx="10082811" cy="3288852"/>
            <a:chOff x="1365472" y="2189251"/>
            <a:chExt cx="8950979" cy="26396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472" y="2189251"/>
              <a:ext cx="4757072" cy="263966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544" y="2189251"/>
              <a:ext cx="4193907" cy="2639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5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 (google net)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980135"/>
            <a:ext cx="10178323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Inception-v1</a:t>
            </a:r>
            <a:r>
              <a:rPr lang="en-US" sz="1600" dirty="0"/>
              <a:t>: 7 modules and 22 layers</a:t>
            </a:r>
          </a:p>
          <a:p>
            <a:r>
              <a:rPr lang="en-US" sz="1600" dirty="0"/>
              <a:t>Only 5 millions parameter, 27 times less than VGG-16</a:t>
            </a:r>
          </a:p>
          <a:p>
            <a:r>
              <a:rPr lang="en-US" sz="1600" dirty="0"/>
              <a:t>Current: </a:t>
            </a:r>
            <a:r>
              <a:rPr lang="en-US" sz="1600" b="1" dirty="0"/>
              <a:t>Inception-V4 </a:t>
            </a:r>
            <a:r>
              <a:rPr lang="en-US" sz="1600" dirty="0"/>
              <a:t>(Batch normalization, </a:t>
            </a:r>
            <a:r>
              <a:rPr lang="en-US" sz="1600" dirty="0" err="1"/>
              <a:t>factorisation</a:t>
            </a:r>
            <a:r>
              <a:rPr lang="en-US" sz="1600" dirty="0"/>
              <a:t> methods and improve Inception module architect)</a:t>
            </a:r>
          </a:p>
          <a:p>
            <a:r>
              <a:rPr lang="en-US" sz="1600" dirty="0"/>
              <a:t>Only FC-1000 to output </a:t>
            </a:r>
            <a:r>
              <a:rPr lang="en-US" sz="1600" dirty="0" err="1"/>
              <a:t>classses</a:t>
            </a:r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53108" y="2542903"/>
            <a:ext cx="9085784" cy="3771815"/>
            <a:chOff x="1041539" y="3196871"/>
            <a:chExt cx="9478416" cy="41232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387"/>
            <a:stretch/>
          </p:blipFill>
          <p:spPr>
            <a:xfrm>
              <a:off x="1041539" y="3196871"/>
              <a:ext cx="9478416" cy="412328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6" t="77500" r="45050" b="4176"/>
            <a:stretch/>
          </p:blipFill>
          <p:spPr>
            <a:xfrm>
              <a:off x="1041539" y="3424770"/>
              <a:ext cx="4972594" cy="1256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052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 (google net)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961064"/>
            <a:ext cx="10178323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Implementation</a:t>
            </a:r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8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44591"/>
            <a:ext cx="3614509" cy="3593591"/>
          </a:xfrm>
        </p:spPr>
        <p:txBody>
          <a:bodyPr/>
          <a:lstStyle/>
          <a:p>
            <a:r>
              <a:rPr lang="en-US" dirty="0"/>
              <a:t>Very deep networks using residual connections </a:t>
            </a:r>
          </a:p>
          <a:p>
            <a:r>
              <a:rPr lang="en-US" dirty="0"/>
              <a:t>Most popular architecture today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Periodically, double # of filters and </a:t>
            </a:r>
            <a:r>
              <a:rPr lang="en-US" dirty="0" err="1"/>
              <a:t>downsample</a:t>
            </a:r>
            <a:r>
              <a:rPr lang="en-US" dirty="0"/>
              <a:t> spatially using stride 2 (/2 in each dimension)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31581" y="1128451"/>
            <a:ext cx="6233023" cy="5131088"/>
            <a:chOff x="5000080" y="713162"/>
            <a:chExt cx="6296025" cy="52863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080" y="713162"/>
              <a:ext cx="6296025" cy="52863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000080" y="853440"/>
              <a:ext cx="364400" cy="496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68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244591"/>
            <a:ext cx="10452643" cy="3593591"/>
          </a:xfrm>
        </p:spPr>
        <p:txBody>
          <a:bodyPr/>
          <a:lstStyle/>
          <a:p>
            <a:r>
              <a:rPr lang="en-US" dirty="0"/>
              <a:t>What happens when we continue stacking deeper layers on a “plain” convolutional neural network?</a:t>
            </a:r>
          </a:p>
          <a:p>
            <a:r>
              <a:rPr lang="en-US" dirty="0"/>
              <a:t>56-layer model performs worse on both training and test error -&gt; The deeper model performs worse, but it’s </a:t>
            </a:r>
            <a:r>
              <a:rPr lang="en-US" b="1" dirty="0"/>
              <a:t>not caused by overfitting!</a:t>
            </a:r>
          </a:p>
          <a:p>
            <a:r>
              <a:rPr lang="en-US" dirty="0"/>
              <a:t>Hypothesis: the problem is an optimization problem, </a:t>
            </a:r>
            <a:r>
              <a:rPr lang="en-US" b="1" dirty="0"/>
              <a:t>deeper models are harder to optimize!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3624861"/>
            <a:ext cx="70008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4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ResNet-50 architecture:</a:t>
            </a:r>
          </a:p>
          <a:p>
            <a:pPr lvl="1"/>
            <a:r>
              <a:rPr lang="en-US" dirty="0"/>
              <a:t>Stack residual blocks</a:t>
            </a:r>
          </a:p>
          <a:p>
            <a:pPr lvl="1"/>
            <a:r>
              <a:rPr lang="en-US" dirty="0"/>
              <a:t>Every residual block has two 3x3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Additional </a:t>
            </a:r>
            <a:r>
              <a:rPr lang="en-US" dirty="0" err="1"/>
              <a:t>conv</a:t>
            </a:r>
            <a:r>
              <a:rPr lang="en-US" dirty="0"/>
              <a:t> layer at the beginning (stem, 7x7)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3335073"/>
            <a:ext cx="10351403" cy="296222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8148" y="1158191"/>
            <a:ext cx="5497464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No FC layers </a:t>
            </a:r>
            <a:r>
              <a:rPr lang="en-US" dirty="0"/>
              <a:t>at the end (only FC 1000 to output classes)</a:t>
            </a:r>
          </a:p>
          <a:p>
            <a:pPr lvl="1"/>
            <a:r>
              <a:rPr lang="en-US" b="1" dirty="0"/>
              <a:t>Batch normalization at each </a:t>
            </a:r>
            <a:r>
              <a:rPr lang="en-US" b="1" dirty="0" err="1"/>
              <a:t>conv</a:t>
            </a:r>
            <a:r>
              <a:rPr lang="en-US" b="1" dirty="0"/>
              <a:t> layer</a:t>
            </a:r>
          </a:p>
          <a:p>
            <a:pPr lvl="1"/>
            <a:r>
              <a:rPr lang="en-US" dirty="0"/>
              <a:t>152 layers, 26 million </a:t>
            </a:r>
            <a:r>
              <a:rPr lang="en-US" dirty="0" err="1"/>
              <a:t>params</a:t>
            </a:r>
            <a:r>
              <a:rPr lang="en-US" dirty="0"/>
              <a:t> in total</a:t>
            </a:r>
          </a:p>
        </p:txBody>
      </p:sp>
    </p:spTree>
    <p:extLst>
      <p:ext uri="{BB962C8B-B14F-4D97-AF65-F5344CB8AC3E}">
        <p14:creationId xmlns:p14="http://schemas.microsoft.com/office/powerpoint/2010/main" val="604213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database organized according to the WordNet hierarchy (only the nouns)</a:t>
            </a:r>
          </a:p>
          <a:p>
            <a:r>
              <a:rPr lang="en-US" dirty="0"/>
              <a:t>Over 14 </a:t>
            </a:r>
            <a:r>
              <a:rPr lang="en-US" dirty="0" err="1"/>
              <a:t>milion</a:t>
            </a:r>
            <a:r>
              <a:rPr lang="en-US" dirty="0"/>
              <a:t> images organized into 21,841 subcategories</a:t>
            </a:r>
          </a:p>
          <a:p>
            <a:r>
              <a:rPr lang="en-US" dirty="0"/>
              <a:t>On average, there are over 500 images per subcategory</a:t>
            </a:r>
          </a:p>
          <a:p>
            <a:r>
              <a:rPr lang="en-US" dirty="0"/>
              <a:t>As many as 1,034,908 images have been annotated with bounding boxes</a:t>
            </a:r>
          </a:p>
          <a:p>
            <a:pPr lvl="0"/>
            <a:r>
              <a:rPr lang="en-US" altLang="en-US" dirty="0"/>
              <a:t>1000 subcategories with SIFT features covering about 1.2 million images</a:t>
            </a:r>
          </a:p>
          <a:p>
            <a:pPr lvl="0"/>
            <a:r>
              <a:rPr lang="en-US" dirty="0"/>
              <a:t>The images vary in dimensions and resolution. Many applications resize / crop all of the images to 256x256 pixels.</a:t>
            </a:r>
            <a:endParaRPr lang="en-US" altLang="en-US" dirty="0"/>
          </a:p>
          <a:p>
            <a:pPr lvl="0"/>
            <a:endParaRPr lang="en-US" alt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01DF-24E9-48A3-9487-7CC6520E45D0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44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736566"/>
            <a:ext cx="10178322" cy="543781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1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1121"/>
            <a:ext cx="10178322" cy="43542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ResNet</a:t>
            </a:r>
            <a:r>
              <a:rPr lang="en-US" dirty="0"/>
              <a:t>, we construe a function into an identity and a non-linearity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884828"/>
            <a:ext cx="1657350" cy="4857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2428786"/>
            <a:ext cx="10178322" cy="43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Taylor expansion at x=0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2941552"/>
            <a:ext cx="5295900" cy="628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51678" y="3636925"/>
            <a:ext cx="10178322" cy="1343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Realize that </a:t>
            </a:r>
            <a:r>
              <a:rPr lang="en-US" dirty="0" err="1"/>
              <a:t>ResNet</a:t>
            </a:r>
            <a:r>
              <a:rPr lang="en-US" dirty="0"/>
              <a:t> function look the same with Taylor expansion at f’(x) and g(x) = o(x)</a:t>
            </a:r>
          </a:p>
          <a:p>
            <a:r>
              <a:rPr lang="en-US" dirty="0"/>
              <a:t>We have known that the higher level of gradient for f(x) we can do, the more accurate of approximation we got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401" y="4979979"/>
            <a:ext cx="3437404" cy="131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1678" y="4832655"/>
            <a:ext cx="6176733" cy="76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Same idea, Dense blocks where each layer is connected to every other layer in feedforward fashion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706" y="5751223"/>
            <a:ext cx="540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29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569717"/>
            <a:ext cx="10267165" cy="45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47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26" y="1500049"/>
            <a:ext cx="99536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97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96" y="1693108"/>
            <a:ext cx="9002486" cy="437193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 err="1"/>
              <a:t>DensNet</a:t>
            </a:r>
            <a:r>
              <a:rPr lang="en-US" dirty="0"/>
              <a:t> detail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1337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/>
              <a:t>DensNet-121 with 8 millions </a:t>
            </a:r>
            <a:r>
              <a:rPr lang="en-US" dirty="0" err="1"/>
              <a:t>params</a:t>
            </a:r>
            <a:r>
              <a:rPr lang="en-US" dirty="0"/>
              <a:t> outperforms ResNet-50 with 26 millions </a:t>
            </a:r>
            <a:r>
              <a:rPr lang="en-US" dirty="0" err="1"/>
              <a:t>param</a:t>
            </a:r>
            <a:r>
              <a:rPr lang="en-US" dirty="0"/>
              <a:t>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07591"/>
            <a:ext cx="5867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75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66618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93224"/>
            <a:ext cx="8815431" cy="1798319"/>
          </a:xfrm>
        </p:spPr>
        <p:txBody>
          <a:bodyPr>
            <a:normAutofit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err="1"/>
              <a:t>Conv</a:t>
            </a:r>
            <a:r>
              <a:rPr lang="en-US" dirty="0"/>
              <a:t> is  </a:t>
            </a:r>
            <a:r>
              <a:rPr lang="en-US" b="1" dirty="0"/>
              <a:t>a </a:t>
            </a:r>
            <a:r>
              <a:rPr lang="en-US" b="1" dirty="0" err="1"/>
              <a:t>depthwise</a:t>
            </a:r>
            <a:r>
              <a:rPr lang="en-US" b="1" dirty="0"/>
              <a:t> convolution followed by a pointwise convolution 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5744800" y="2192383"/>
            <a:ext cx="5731601" cy="360648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Depthwise</a:t>
            </a:r>
            <a:r>
              <a:rPr lang="en-US" b="1" dirty="0"/>
              <a:t> convolution</a:t>
            </a:r>
            <a:r>
              <a:rPr lang="en-US" dirty="0"/>
              <a:t> is the </a:t>
            </a:r>
            <a:r>
              <a:rPr lang="en-US" b="1" dirty="0"/>
              <a:t>channel-wise spatial convolution</a:t>
            </a:r>
            <a:r>
              <a:rPr lang="en-US" dirty="0"/>
              <a:t>. </a:t>
            </a:r>
          </a:p>
          <a:p>
            <a:r>
              <a:rPr lang="en-US" b="1" dirty="0"/>
              <a:t>Pointwise convolution</a:t>
            </a:r>
            <a:r>
              <a:rPr lang="en-US" dirty="0"/>
              <a:t> actually is the </a:t>
            </a:r>
            <a:r>
              <a:rPr lang="en-US" b="1" dirty="0"/>
              <a:t>1×1 convolution</a:t>
            </a:r>
            <a:r>
              <a:rPr lang="en-US" dirty="0"/>
              <a:t> to change the dimension.</a:t>
            </a:r>
          </a:p>
        </p:txBody>
      </p:sp>
    </p:spTree>
    <p:extLst>
      <p:ext uri="{BB962C8B-B14F-4D97-AF65-F5344CB8AC3E}">
        <p14:creationId xmlns:p14="http://schemas.microsoft.com/office/powerpoint/2010/main" val="4224979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39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09" y="1358210"/>
            <a:ext cx="10563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3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3458" y="599083"/>
            <a:ext cx="26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 err="1"/>
              <a:t>Standford</a:t>
            </a:r>
            <a:r>
              <a:rPr lang="en-US" sz="1400" dirty="0"/>
              <a:t>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9127E-1E1E-4A32-AA98-8210164E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4135"/>
            <a:ext cx="10178322" cy="3593591"/>
          </a:xfrm>
        </p:spPr>
        <p:txBody>
          <a:bodyPr/>
          <a:lstStyle/>
          <a:p>
            <a:r>
              <a:rPr lang="en-US" dirty="0"/>
              <a:t>ImageNet Large Scale Visual </a:t>
            </a:r>
            <a:r>
              <a:rPr lang="en-US" dirty="0" err="1"/>
              <a:t>Regconition</a:t>
            </a:r>
            <a:r>
              <a:rPr lang="en-US" dirty="0"/>
              <a:t> Challenge (ILSVRC) evaluates algorithms for object detection and image classification at large scale on ImageNet dataset</a:t>
            </a:r>
          </a:p>
          <a:p>
            <a:r>
              <a:rPr lang="en-US" dirty="0"/>
              <a:t>First competition in 2010, last one in 2017</a:t>
            </a:r>
          </a:p>
          <a:p>
            <a:r>
              <a:rPr lang="en-US" dirty="0"/>
              <a:t>Lead to the explosion of CNN architectures in Computer Vision tasks</a:t>
            </a:r>
          </a:p>
          <a:p>
            <a:r>
              <a:rPr lang="en-US" dirty="0"/>
              <a:t>The most </a:t>
            </a:r>
            <a:r>
              <a:rPr lang="en-US" dirty="0" err="1"/>
              <a:t>powerfull</a:t>
            </a:r>
            <a:r>
              <a:rPr lang="en-US" dirty="0"/>
              <a:t> models (from </a:t>
            </a:r>
            <a:r>
              <a:rPr lang="en-US" dirty="0" err="1"/>
              <a:t>ResNet</a:t>
            </a:r>
            <a:r>
              <a:rPr lang="en-US" dirty="0"/>
              <a:t> in 2015) has exceed Human level in this competition’s problem (Image Classification, Object </a:t>
            </a:r>
            <a:r>
              <a:rPr lang="en-US" dirty="0" err="1"/>
              <a:t>dectection</a:t>
            </a:r>
            <a:r>
              <a:rPr lang="en-US" dirty="0"/>
              <a:t>, Object recognition)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7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sz="1500" dirty="0"/>
              <a:t>If Standard Convolution vs </a:t>
            </a:r>
            <a:r>
              <a:rPr lang="en-US" sz="1500" dirty="0" err="1"/>
              <a:t>Depthwise</a:t>
            </a:r>
            <a:r>
              <a:rPr lang="en-US" sz="1500" dirty="0"/>
              <a:t> Separable Convolution for ImageNet dataset:</a:t>
            </a:r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r>
              <a:rPr lang="en-US" sz="1500" b="1" dirty="0" err="1"/>
              <a:t>MobileNet</a:t>
            </a:r>
            <a:r>
              <a:rPr lang="en-US" sz="1500" b="1" dirty="0"/>
              <a:t> only got 1% loss in accuracy, but the </a:t>
            </a:r>
            <a:r>
              <a:rPr lang="en-US" sz="1500" b="1" dirty="0" err="1"/>
              <a:t>Mult</a:t>
            </a:r>
            <a:r>
              <a:rPr lang="en-US" sz="1500" b="1" dirty="0"/>
              <a:t>-Adds and parameters are reduced tremendously.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40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0090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90" y="1934200"/>
            <a:ext cx="4438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7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dirty="0"/>
              <a:t>MobileNet-224 full architecture</a:t>
            </a:r>
          </a:p>
          <a:p>
            <a:r>
              <a:rPr lang="en-US" dirty="0"/>
              <a:t>Note that after each </a:t>
            </a:r>
            <a:r>
              <a:rPr lang="en-US" dirty="0" err="1"/>
              <a:t>Conv</a:t>
            </a:r>
            <a:r>
              <a:rPr lang="en-US" dirty="0"/>
              <a:t> layer is </a:t>
            </a:r>
            <a:r>
              <a:rPr lang="en-US" dirty="0" err="1"/>
              <a:t>ReLU</a:t>
            </a:r>
            <a:r>
              <a:rPr lang="en-US" dirty="0"/>
              <a:t> and BN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41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63333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540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If Standard Convolution vs </a:t>
            </a:r>
            <a:r>
              <a:rPr lang="en-US" sz="1800" dirty="0" err="1"/>
              <a:t>Depthwise</a:t>
            </a:r>
            <a:r>
              <a:rPr lang="en-US" sz="1800" dirty="0"/>
              <a:t> Separable Convolution for ImageNet dataset: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err="1"/>
              <a:t>MobileNet</a:t>
            </a:r>
            <a:r>
              <a:rPr lang="en-US" sz="1800" b="1" dirty="0"/>
              <a:t> only got 1% loss in accuracy, but the </a:t>
            </a:r>
            <a:r>
              <a:rPr lang="en-US" sz="1800" b="1" dirty="0" err="1"/>
              <a:t>Mult</a:t>
            </a:r>
            <a:r>
              <a:rPr lang="en-US" sz="1800" b="1" dirty="0"/>
              <a:t>-Adds and parameters are reduced tremendously.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22" y="1874517"/>
            <a:ext cx="4446679" cy="13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3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b="1" dirty="0"/>
              <a:t>When 1.0 MobileNet-224 is used, it outperforms </a:t>
            </a:r>
            <a:r>
              <a:rPr lang="en-US" b="1" dirty="0" err="1"/>
              <a:t>GoogLeNet</a:t>
            </a:r>
            <a:r>
              <a:rPr lang="en-US" b="1" dirty="0"/>
              <a:t> (Winner of ILSVRC 2014) and </a:t>
            </a:r>
            <a:r>
              <a:rPr lang="en-US" b="1" dirty="0" err="1"/>
              <a:t>VGGNet</a:t>
            </a:r>
            <a:r>
              <a:rPr lang="en-US" b="1" dirty="0"/>
              <a:t> (1st Runner Up of ILSVRC 2014) </a:t>
            </a:r>
            <a:r>
              <a:rPr lang="en-US" dirty="0"/>
              <a:t>while the multi-adds and parameters are much fewer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08" y="2763059"/>
            <a:ext cx="5330218" cy="1861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023742"/>
            <a:ext cx="10178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Resolution Multiplier ρ (0-1) is introduced to control the input image resolution of the network. And the input resolution is 224, 192, 160, and 128. When ρ=1, it is the baseline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7" y="2347912"/>
            <a:ext cx="5229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5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dirty="0"/>
              <a:t>It is also competitive with Inception-v3 (1st Runner Up in ILSVRC 2015) while the multi-adds and parameters are much fewer: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4" y="2572812"/>
            <a:ext cx="5229225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3" y="2265589"/>
            <a:ext cx="5305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3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20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6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 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55065"/>
            <a:ext cx="10178322" cy="4224528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LeNet (1998): </a:t>
            </a:r>
            <a:r>
              <a:rPr lang="en-US" dirty="0"/>
              <a:t>The first network which applied 2D CNN</a:t>
            </a:r>
            <a:endParaRPr lang="vi-VN" dirty="0"/>
          </a:p>
          <a:p>
            <a:r>
              <a:rPr lang="vi-VN" dirty="0"/>
              <a:t>AlexNet (2012): </a:t>
            </a:r>
            <a:r>
              <a:rPr lang="en-US" dirty="0"/>
              <a:t>First CNN model in ImageNet Challenge. 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</a:t>
            </a:r>
          </a:p>
          <a:p>
            <a:r>
              <a:rPr lang="vi-VN" dirty="0"/>
              <a:t>VGG-16 (2014): </a:t>
            </a:r>
            <a:r>
              <a:rPr lang="en-US" dirty="0"/>
              <a:t>Prove that deeper network should yield a better results</a:t>
            </a:r>
          </a:p>
          <a:p>
            <a:r>
              <a:rPr lang="vi-VN" dirty="0"/>
              <a:t>GoogleNet - InceptionV1 (2014): </a:t>
            </a:r>
            <a:r>
              <a:rPr lang="en-US" dirty="0"/>
              <a:t>Parallel and multi-size filter in an inception block. Define base “block architect” for following model</a:t>
            </a:r>
          </a:p>
          <a:p>
            <a:r>
              <a:rPr lang="vi-VN" dirty="0"/>
              <a:t>ResNet-50 (2015):</a:t>
            </a:r>
            <a:r>
              <a:rPr lang="en-US" dirty="0"/>
              <a:t> Use </a:t>
            </a:r>
            <a:r>
              <a:rPr lang="en-US" dirty="0" err="1"/>
              <a:t>Conv</a:t>
            </a:r>
            <a:r>
              <a:rPr lang="en-US" dirty="0"/>
              <a:t> Block and Identity Block to make optimization process easier. Build much deeper Neural Net (152 layers in this </a:t>
            </a:r>
            <a:r>
              <a:rPr lang="en-US" dirty="0" err="1"/>
              <a:t>caase</a:t>
            </a:r>
            <a:r>
              <a:rPr lang="en-US" dirty="0"/>
              <a:t>) but less </a:t>
            </a:r>
            <a:r>
              <a:rPr lang="en-US" dirty="0" err="1"/>
              <a:t>params</a:t>
            </a:r>
            <a:r>
              <a:rPr lang="en-US" dirty="0"/>
              <a:t> because of using dimension reduction technique (1x1 </a:t>
            </a:r>
            <a:r>
              <a:rPr lang="en-US" dirty="0" err="1"/>
              <a:t>Conv</a:t>
            </a:r>
            <a:r>
              <a:rPr lang="en-US" dirty="0"/>
              <a:t> from </a:t>
            </a:r>
            <a:r>
              <a:rPr lang="en-US" dirty="0" err="1"/>
              <a:t>GoogLeNet</a:t>
            </a:r>
            <a:r>
              <a:rPr lang="en-US" dirty="0"/>
              <a:t>). This is a good base model to use.</a:t>
            </a:r>
            <a:endParaRPr lang="vi-VN" dirty="0"/>
          </a:p>
          <a:p>
            <a:r>
              <a:rPr lang="vi-VN" dirty="0"/>
              <a:t>DenseNet (2016):</a:t>
            </a:r>
            <a:r>
              <a:rPr lang="en-US" dirty="0"/>
              <a:t> Continue using block </a:t>
            </a:r>
            <a:r>
              <a:rPr lang="en-US" dirty="0" err="1"/>
              <a:t>architechture</a:t>
            </a:r>
            <a:r>
              <a:rPr lang="en-US" dirty="0"/>
              <a:t> with dense connection among block</a:t>
            </a:r>
          </a:p>
          <a:p>
            <a:r>
              <a:rPr lang="en-US" dirty="0"/>
              <a:t>After </a:t>
            </a:r>
            <a:r>
              <a:rPr lang="en-US" dirty="0" err="1"/>
              <a:t>ResNet</a:t>
            </a:r>
            <a:r>
              <a:rPr lang="en-US" dirty="0"/>
              <a:t>, CNNs were better than the human metric and focus shifted to Efficient network which can run on resource-limited devices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3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839D22-3D54-4D29-8825-3E9132B2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85" y="1648915"/>
            <a:ext cx="9900708" cy="39294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D4935E-EA69-46A1-89F7-17FD798914BF}"/>
              </a:ext>
            </a:extLst>
          </p:cNvPr>
          <p:cNvSpPr txBox="1"/>
          <p:nvPr/>
        </p:nvSpPr>
        <p:spPr>
          <a:xfrm>
            <a:off x="4544966" y="5745467"/>
            <a:ext cx="310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ImageNet Challenge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through year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760E52-552E-4963-B03C-F609062BF547}"/>
              </a:ext>
            </a:extLst>
          </p:cNvPr>
          <p:cNvSpPr/>
          <p:nvPr/>
        </p:nvSpPr>
        <p:spPr>
          <a:xfrm>
            <a:off x="1251678" y="60894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https://paperswithcode.com/sota/image-classification-on-imagenet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1710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pPr lvl="0"/>
            <a:r>
              <a:rPr lang="en-US" altLang="en-US" i="1" dirty="0"/>
              <a:t>For classification task</a:t>
            </a:r>
          </a:p>
          <a:p>
            <a:pPr lvl="0"/>
            <a:r>
              <a:rPr lang="en-US" altLang="en-US" b="1" dirty="0"/>
              <a:t>Accuracy</a:t>
            </a:r>
          </a:p>
          <a:p>
            <a:pPr lvl="1"/>
            <a:r>
              <a:rPr lang="en-US" altLang="en-US" dirty="0"/>
              <a:t>Top-1 accuracy: Predicted label should match ground truth label</a:t>
            </a:r>
          </a:p>
          <a:p>
            <a:pPr lvl="1"/>
            <a:r>
              <a:rPr lang="en-US" altLang="en-US" dirty="0"/>
              <a:t>Top-5 accuracy: Ground truth label match one of 5 highest-score predicted label</a:t>
            </a:r>
          </a:p>
          <a:p>
            <a:pPr lvl="0"/>
            <a:r>
              <a:rPr lang="en-US" altLang="en-US" b="1" dirty="0"/>
              <a:t>Error rate</a:t>
            </a:r>
          </a:p>
          <a:p>
            <a:pPr lvl="1"/>
            <a:r>
              <a:rPr lang="en-US" altLang="en-US" dirty="0"/>
              <a:t>The percentage of wrong prediction</a:t>
            </a:r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A6B-37DA-4FC5-A183-BC24A2203E6B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“Vanilla” neural networks: </a:t>
            </a:r>
            <a:r>
              <a:rPr lang="en-US" dirty="0"/>
              <a:t>an extension of linear regression with activation function, backpropagation gradient calculation and gradient based optimization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999181-1EFB-428F-AB83-8448532F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6" y="2568428"/>
            <a:ext cx="6187547" cy="3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Fully Connected Neural Network (FC)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2E75F-FDD2-40D2-BA8E-383495C3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12" y="2552250"/>
            <a:ext cx="4996722" cy="296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8CCC9-525E-411C-ABB0-142EAE29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552250"/>
            <a:ext cx="5303192" cy="296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303CF-55BF-49B6-A611-9744502508FC}"/>
              </a:ext>
            </a:extLst>
          </p:cNvPr>
          <p:cNvSpPr txBox="1"/>
          <p:nvPr/>
        </p:nvSpPr>
        <p:spPr>
          <a:xfrm>
            <a:off x="1251678" y="6000677"/>
            <a:ext cx="2951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 Image taken from 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72362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09656"/>
            <a:ext cx="7909255" cy="625148"/>
          </a:xfrm>
        </p:spPr>
        <p:txBody>
          <a:bodyPr>
            <a:noAutofit/>
          </a:bodyPr>
          <a:lstStyle/>
          <a:p>
            <a:r>
              <a:rPr lang="en-US" dirty="0"/>
              <a:t>Vanilla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5" y="1490750"/>
            <a:ext cx="5566934" cy="2216413"/>
          </a:xfrm>
        </p:spPr>
        <p:txBody>
          <a:bodyPr>
            <a:normAutofit/>
          </a:bodyPr>
          <a:lstStyle/>
          <a:p>
            <a:r>
              <a:rPr lang="en-US" sz="1800" b="1" dirty="0"/>
              <a:t>LeNet-5 (1998)</a:t>
            </a:r>
            <a:endParaRPr lang="en-US" sz="1800" dirty="0"/>
          </a:p>
          <a:p>
            <a:pPr lvl="1"/>
            <a:r>
              <a:rPr lang="en-US" sz="1600" dirty="0"/>
              <a:t>First Convolutional Neural Network</a:t>
            </a:r>
          </a:p>
          <a:p>
            <a:pPr lvl="1"/>
            <a:r>
              <a:rPr lang="en-US" sz="1600" dirty="0"/>
              <a:t>5 layers: 2 CONVs with 5x5 filter + 3 FCs</a:t>
            </a:r>
          </a:p>
          <a:p>
            <a:pPr lvl="1"/>
            <a:r>
              <a:rPr lang="en-US" sz="1600" dirty="0"/>
              <a:t>Average pooling</a:t>
            </a:r>
          </a:p>
          <a:p>
            <a:pPr lvl="1"/>
            <a:r>
              <a:rPr lang="en-US" sz="1600" dirty="0"/>
              <a:t>Total 61,706 params (tiny with today’s standards)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FD76C-B92D-4AE8-B976-ED5058DB4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4" y="622230"/>
            <a:ext cx="2011612" cy="205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DCF96-2C36-4B73-975C-2ADDF6463BB2}"/>
              </a:ext>
            </a:extLst>
          </p:cNvPr>
          <p:cNvSpPr txBox="1"/>
          <p:nvPr/>
        </p:nvSpPr>
        <p:spPr>
          <a:xfrm>
            <a:off x="9730343" y="2811482"/>
            <a:ext cx="146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Yannn</a:t>
            </a:r>
            <a:r>
              <a:rPr lang="en-US" dirty="0"/>
              <a:t> </a:t>
            </a:r>
            <a:r>
              <a:rPr lang="en-US" dirty="0" err="1"/>
              <a:t>LeCun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5888C-0EC0-477E-AE59-B38D184B96B3}"/>
              </a:ext>
            </a:extLst>
          </p:cNvPr>
          <p:cNvSpPr txBox="1"/>
          <p:nvPr/>
        </p:nvSpPr>
        <p:spPr>
          <a:xfrm>
            <a:off x="3652350" y="5735572"/>
            <a:ext cx="488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 </a:t>
            </a:r>
            <a:r>
              <a:rPr lang="en-US" sz="1400" dirty="0" err="1"/>
              <a:t>LeNet</a:t>
            </a:r>
            <a:r>
              <a:rPr lang="en-US" sz="1400" dirty="0"/>
              <a:t> (1998) architecture by Yann </a:t>
            </a:r>
            <a:r>
              <a:rPr lang="en-US" sz="1400" dirty="0" err="1"/>
              <a:t>LeCun</a:t>
            </a:r>
            <a:r>
              <a:rPr lang="en-US" sz="1400" dirty="0"/>
              <a:t> on MNIST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73151-AC57-4646-9CE2-7FAE4E0DD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65" y="3826936"/>
            <a:ext cx="10087035" cy="190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89AEC4-D77F-4F2F-BD94-62E53F4FB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76" y="982134"/>
            <a:ext cx="3421872" cy="1488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1E4D47-CF33-40F2-852F-527BF0669794}"/>
              </a:ext>
            </a:extLst>
          </p:cNvPr>
          <p:cNvSpPr/>
          <p:nvPr/>
        </p:nvSpPr>
        <p:spPr>
          <a:xfrm>
            <a:off x="5946534" y="2532899"/>
            <a:ext cx="3061955" cy="367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#LeNet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#MNIST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a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#P3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AWS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Julien Simon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59A4E-532B-493A-8E35-7FA36E4CE70F}"/>
              </a:ext>
            </a:extLst>
          </p:cNvPr>
          <p:cNvSpPr/>
          <p:nvPr/>
        </p:nvSpPr>
        <p:spPr>
          <a:xfrm>
            <a:off x="1251678" y="613613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10"/>
              </a:rPr>
              <a:t>https://livebook.manning.com/book/grokking-deep-learning-for-computer-vision/chapter-5/v-3/19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063571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1370</TotalTime>
  <Words>2176</Words>
  <Application>Microsoft Office PowerPoint</Application>
  <PresentationFormat>Widescreen</PresentationFormat>
  <Paragraphs>379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Gill Sans MT</vt:lpstr>
      <vt:lpstr>Impact</vt:lpstr>
      <vt:lpstr>Tahoma</vt:lpstr>
      <vt:lpstr>Badge</vt:lpstr>
      <vt:lpstr>Computer Vision SOTa model</vt:lpstr>
      <vt:lpstr>Table of contents</vt:lpstr>
      <vt:lpstr>Imagenet</vt:lpstr>
      <vt:lpstr>Imagenet Challenge</vt:lpstr>
      <vt:lpstr>Imagenet Challenge</vt:lpstr>
      <vt:lpstr>Metrics</vt:lpstr>
      <vt:lpstr>Vanilla architecture</vt:lpstr>
      <vt:lpstr>Vanilla architecture</vt:lpstr>
      <vt:lpstr>Vanilla CNN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VGG Net (2014)</vt:lpstr>
      <vt:lpstr>VGG Net (2014)</vt:lpstr>
      <vt:lpstr>VGG Net (2014)</vt:lpstr>
      <vt:lpstr>VGG Net (2014)</vt:lpstr>
      <vt:lpstr>VGG Net (2014)</vt:lpstr>
      <vt:lpstr>Vanilla cnn architecture</vt:lpstr>
      <vt:lpstr>Inception Net (google net)</vt:lpstr>
      <vt:lpstr>Inception Net (google net)</vt:lpstr>
      <vt:lpstr>Inception Net (google net)</vt:lpstr>
      <vt:lpstr>ResNet (2015)</vt:lpstr>
      <vt:lpstr>ResNet (2015)</vt:lpstr>
      <vt:lpstr>ResNet (2015)</vt:lpstr>
      <vt:lpstr>ResNet (2015)</vt:lpstr>
      <vt:lpstr>PowerPoint Presentation</vt:lpstr>
      <vt:lpstr>DenseNet</vt:lpstr>
      <vt:lpstr>DenseNet</vt:lpstr>
      <vt:lpstr>DenseNet</vt:lpstr>
      <vt:lpstr>DenseNet</vt:lpstr>
      <vt:lpstr>DenseNet</vt:lpstr>
      <vt:lpstr>DenseNet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Efficient net</vt:lpstr>
      <vt:lpstr>Sota imagenet model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SOTa model</dc:title>
  <dc:creator>Money and Power</dc:creator>
  <cp:lastModifiedBy>Dang Xuan Hai 201910413</cp:lastModifiedBy>
  <cp:revision>192</cp:revision>
  <dcterms:created xsi:type="dcterms:W3CDTF">2020-06-12T15:04:41Z</dcterms:created>
  <dcterms:modified xsi:type="dcterms:W3CDTF">2020-06-17T08:46:09Z</dcterms:modified>
</cp:coreProperties>
</file>